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3" r:id="rId4"/>
  </p:sldMasterIdLst>
  <p:notesMasterIdLst>
    <p:notesMasterId r:id="rId29"/>
  </p:notesMasterIdLst>
  <p:sldIdLst>
    <p:sldId id="257" r:id="rId5"/>
    <p:sldId id="259" r:id="rId6"/>
    <p:sldId id="282" r:id="rId7"/>
    <p:sldId id="283" r:id="rId8"/>
    <p:sldId id="289" r:id="rId9"/>
    <p:sldId id="280" r:id="rId10"/>
    <p:sldId id="281" r:id="rId11"/>
    <p:sldId id="279" r:id="rId12"/>
    <p:sldId id="272" r:id="rId13"/>
    <p:sldId id="263" r:id="rId14"/>
    <p:sldId id="264" r:id="rId15"/>
    <p:sldId id="273" r:id="rId16"/>
    <p:sldId id="277" r:id="rId17"/>
    <p:sldId id="287" r:id="rId18"/>
    <p:sldId id="290" r:id="rId19"/>
    <p:sldId id="276" r:id="rId20"/>
    <p:sldId id="265" r:id="rId21"/>
    <p:sldId id="278" r:id="rId22"/>
    <p:sldId id="274" r:id="rId23"/>
    <p:sldId id="267" r:id="rId24"/>
    <p:sldId id="268" r:id="rId25"/>
    <p:sldId id="288" r:id="rId26"/>
    <p:sldId id="285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620955-56EF-0C7A-D0C6-09DF833E1DA3}" name="Judy Walker" initials="JW" userId="S::jwalker7@unl.edu::085c5e8f-9b28-4eda-ac44-646a7e85e5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01C0B-7F94-4246-9510-A2636109CEA1}" v="1" dt="2025-02-26T20:45:05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33"/>
  </p:normalViewPr>
  <p:slideViewPr>
    <p:cSldViewPr snapToGrid="0" snapToObjects="1">
      <p:cViewPr varScale="1">
        <p:scale>
          <a:sx n="114" d="100"/>
          <a:sy n="114" d="100"/>
        </p:scale>
        <p:origin x="9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53E7F-6048-3041-B758-A5517AC698D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C7CE3-4D96-0A4C-87AA-59D79BCD1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 audience – mainly geared towards faculty seeking promotion and/or tenure next cycle.  DEOs and ADs are also here.</a:t>
            </a:r>
          </a:p>
          <a:p>
            <a:r>
              <a:rPr lang="en-US" dirty="0"/>
              <a:t>We’ll give an opportunity to ask questions towards the end of the presentation.</a:t>
            </a:r>
          </a:p>
          <a:p>
            <a:r>
              <a:rPr lang="en-US" dirty="0"/>
              <a:t>Will focus on campus level guidance, not college</a:t>
            </a:r>
            <a:r>
              <a:rPr lang="en-US"/>
              <a:t>/department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7CE3-4D96-0A4C-87AA-59D79BCD1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 section is responsibility </a:t>
            </a:r>
            <a:r>
              <a:rPr lang="en-US"/>
              <a:t>of department, not candidate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7CE3-4D96-0A4C-87AA-59D79BCD18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1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DB8469B-9FB6-8C4D-B701-068FB265C16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2591BBF-7624-FF41-AB2D-510855CD2D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50471"/>
            <a:ext cx="9789584" cy="9562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Promotion and Tenure Workshop </a:t>
            </a:r>
            <a:endParaRPr lang="en-US" sz="4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26830"/>
              </p:ext>
            </p:extLst>
          </p:nvPr>
        </p:nvGraphicFramePr>
        <p:xfrm>
          <a:off x="4046221" y="3714975"/>
          <a:ext cx="417576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Chris Marks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Associate Vice Chancellor for Faculty Affairs, Office of the Executive Vice Chancellor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9994" y="5181514"/>
            <a:ext cx="260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February 27, 2025</a:t>
            </a:r>
          </a:p>
        </p:txBody>
      </p:sp>
    </p:spTree>
    <p:extLst>
      <p:ext uri="{BB962C8B-B14F-4D97-AF65-F5344CB8AC3E}">
        <p14:creationId xmlns:p14="http://schemas.microsoft.com/office/powerpoint/2010/main" val="99905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0878-EE34-024A-B4A7-C8FDD209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Administrative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DD8F-81F2-5340-B46A-7714B223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45" y="1897810"/>
            <a:ext cx="10058400" cy="4715397"/>
          </a:xfrm>
        </p:spPr>
        <p:txBody>
          <a:bodyPr>
            <a:normAutofit/>
          </a:bodyPr>
          <a:lstStyle/>
          <a:p>
            <a:r>
              <a:rPr lang="en-US" sz="3200" dirty="0"/>
              <a:t>Transmittal form</a:t>
            </a:r>
          </a:p>
          <a:p>
            <a:pPr lvl="1"/>
            <a:r>
              <a:rPr lang="en-US" sz="2800" dirty="0"/>
              <a:t>Attach documentation of changes in apportionment and/or tenure review date</a:t>
            </a:r>
          </a:p>
          <a:p>
            <a:r>
              <a:rPr lang="en-US" sz="3200" dirty="0"/>
              <a:t>Offer letter plus annual evaluations and/or reappointment letters</a:t>
            </a:r>
          </a:p>
          <a:p>
            <a:r>
              <a:rPr lang="en-US" sz="3200" dirty="0"/>
              <a:t>Peer evaluation of teaching</a:t>
            </a:r>
          </a:p>
          <a:p>
            <a:r>
              <a:rPr lang="en-US" sz="3200" dirty="0"/>
              <a:t>Internal and External reviews will be added later</a:t>
            </a:r>
          </a:p>
        </p:txBody>
      </p:sp>
    </p:spTree>
    <p:extLst>
      <p:ext uri="{BB962C8B-B14F-4D97-AF65-F5344CB8AC3E}">
        <p14:creationId xmlns:p14="http://schemas.microsoft.com/office/powerpoint/2010/main" val="93418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Candidate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82807" y="1923690"/>
            <a:ext cx="9220200" cy="441136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b="1" dirty="0"/>
              <a:t>Where the candidate makes the case for tenure and promotion</a:t>
            </a:r>
          </a:p>
          <a:p>
            <a:r>
              <a:rPr lang="en-US" sz="3200" dirty="0"/>
              <a:t>CV</a:t>
            </a:r>
          </a:p>
          <a:p>
            <a:pPr marL="690563" lvl="1" indent="-342900">
              <a:buClrTx/>
            </a:pPr>
            <a:r>
              <a:rPr lang="en-US" sz="3200" dirty="0"/>
              <a:t>Identify peer-reviewed contributions</a:t>
            </a:r>
          </a:p>
          <a:p>
            <a:pPr marL="690563" lvl="1" indent="-342900">
              <a:buClrTx/>
            </a:pPr>
            <a:r>
              <a:rPr lang="en-US" sz="3200" dirty="0"/>
              <a:t>Explain contributions in cases of collaborative work</a:t>
            </a:r>
          </a:p>
          <a:p>
            <a:r>
              <a:rPr lang="en-US" sz="3200" dirty="0"/>
              <a:t>Candidate Statement</a:t>
            </a:r>
          </a:p>
          <a:p>
            <a:pPr marL="690563" lvl="1" indent="-342900">
              <a:buClrTx/>
            </a:pPr>
            <a:r>
              <a:rPr lang="en-US" sz="3200" dirty="0"/>
              <a:t>At most 15 pages total</a:t>
            </a:r>
          </a:p>
          <a:p>
            <a:pPr marL="690563" lvl="1" indent="-342900">
              <a:buClrTx/>
            </a:pPr>
            <a:r>
              <a:rPr lang="en-US" sz="3200" dirty="0"/>
              <a:t>One narrative or split into sections according to apportionment </a:t>
            </a:r>
          </a:p>
          <a:p>
            <a:pPr marL="1027113" lvl="2" indent="-342900">
              <a:buClrTx/>
            </a:pPr>
            <a:r>
              <a:rPr lang="en-US" sz="3000" dirty="0"/>
              <a:t>All areas of apportionment must be addressed.</a:t>
            </a:r>
          </a:p>
          <a:p>
            <a:pPr marL="1371600" lvl="2" indent="-342900">
              <a:buClrTx/>
            </a:pPr>
            <a:r>
              <a:rPr lang="en-US" sz="3000" dirty="0"/>
              <a:t>Tip: ration pages according to apportionment</a:t>
            </a:r>
          </a:p>
        </p:txBody>
      </p:sp>
    </p:spTree>
    <p:extLst>
      <p:ext uri="{BB962C8B-B14F-4D97-AF65-F5344CB8AC3E}">
        <p14:creationId xmlns:p14="http://schemas.microsoft.com/office/powerpoint/2010/main" val="147811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Appendices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Lots of freedom, but only include things referenced in the candidate statement</a:t>
            </a:r>
          </a:p>
          <a:p>
            <a:pPr marL="457200" lvl="1" indent="-457200" defTabSz="801688">
              <a:buClrTx/>
              <a:buFont typeface="Arial"/>
              <a:buChar char="•"/>
            </a:pPr>
            <a:r>
              <a:rPr lang="en-US" sz="3200" dirty="0"/>
              <a:t>Examples</a:t>
            </a:r>
          </a:p>
          <a:p>
            <a:pPr marL="457200" lvl="1" indent="-457200" defTabSz="801688">
              <a:buClrTx/>
              <a:buFont typeface="Arial"/>
              <a:buChar char="•"/>
            </a:pPr>
            <a:r>
              <a:rPr lang="en-US" sz="3200" dirty="0"/>
              <a:t>Documentation</a:t>
            </a:r>
            <a:endParaRPr lang="en-US" sz="3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09C2-1043-5147-B3FA-3463DA1A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72B8-8E40-EA41-9DC3-C18EC70B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 and Candidate Sections should be submitted as a single, combined PDF document</a:t>
            </a:r>
          </a:p>
          <a:p>
            <a:r>
              <a:rPr lang="en-US" dirty="0"/>
              <a:t>Appendices need not be submitted electronically</a:t>
            </a:r>
          </a:p>
          <a:p>
            <a:r>
              <a:rPr lang="en-US" dirty="0"/>
              <a:t>Original electronic documents must be used whenever possible</a:t>
            </a:r>
          </a:p>
          <a:p>
            <a:r>
              <a:rPr lang="en-US" dirty="0"/>
              <a:t>Scans of hard copy documents should be used only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314110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the Year before Submitting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Don’t lose sight of the goal: long-term career success!</a:t>
            </a:r>
          </a:p>
          <a:p>
            <a:pPr lvl="1"/>
            <a:r>
              <a:rPr lang="en-US" dirty="0"/>
              <a:t>Keep doing your work. Don’t let file preparation be a distraction</a:t>
            </a:r>
          </a:p>
          <a:p>
            <a:r>
              <a:rPr lang="en-US" dirty="0"/>
              <a:t>Work on your candidate statement</a:t>
            </a:r>
          </a:p>
          <a:p>
            <a:r>
              <a:rPr lang="en-US" dirty="0"/>
              <a:t>Get feedback on your candidate statement</a:t>
            </a:r>
          </a:p>
          <a:p>
            <a:r>
              <a:rPr lang="en-US" dirty="0"/>
              <a:t>Update your CV</a:t>
            </a:r>
          </a:p>
          <a:p>
            <a:r>
              <a:rPr lang="en-US" dirty="0"/>
              <a:t>Organize supporting materials</a:t>
            </a:r>
          </a:p>
          <a:p>
            <a:r>
              <a:rPr lang="en-US" dirty="0"/>
              <a:t>Start thinking about waiver form and suggestions for external reviewers (depending on the waiver chosen)</a:t>
            </a:r>
          </a:p>
        </p:txBody>
      </p:sp>
    </p:spTree>
    <p:extLst>
      <p:ext uri="{BB962C8B-B14F-4D97-AF65-F5344CB8AC3E}">
        <p14:creationId xmlns:p14="http://schemas.microsoft.com/office/powerpoint/2010/main" val="34938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75EE-AFE5-9C86-8579-129C81AB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DD0A9-4D6B-F2AD-E8C3-5F142FF7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1669774"/>
            <a:ext cx="1078064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 waive my right to access information within my tenure and/or promotion file related to the identity of my external reviewers as follows (choose ONE of the three options below):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 wave my right to access any information regarding the identity of the external reviewers.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 wave my right to know the identity of the external reviewers, provided that I had the opportunity to propose names to the panel of potential reviewers and to object to the inclusion of others.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 do not waive my right to know the identity of the external reviewers.</a:t>
            </a:r>
          </a:p>
          <a:p>
            <a:pPr marL="0" indent="0">
              <a:buNone/>
            </a:pPr>
            <a:r>
              <a:rPr lang="en-US" sz="1800" dirty="0"/>
              <a:t>I waive my right to access information within my tenure and/or promotion file related to the comments solicited from external reviewers as follows (choose ONE of the two options below):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 waive my right to inspect written comments solicited from external reviewers.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 do not waive my right to inspect written comments solicited from external reviewers.</a:t>
            </a:r>
          </a:p>
        </p:txBody>
      </p:sp>
    </p:spTree>
    <p:extLst>
      <p:ext uri="{BB962C8B-B14F-4D97-AF65-F5344CB8AC3E}">
        <p14:creationId xmlns:p14="http://schemas.microsoft.com/office/powerpoint/2010/main" val="284774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50471"/>
            <a:ext cx="9789584" cy="9562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Reviews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168652" y="3495451"/>
            <a:ext cx="3890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/>
              <a:t>External Reviews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Internal Reviews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B27A3A-AF43-82ED-127D-03554A4D2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External Reviews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63383" y="1880348"/>
            <a:ext cx="9448800" cy="4230594"/>
          </a:xfrm>
        </p:spPr>
        <p:txBody>
          <a:bodyPr>
            <a:normAutofit/>
          </a:bodyPr>
          <a:lstStyle/>
          <a:p>
            <a:r>
              <a:rPr lang="en-US" sz="3200" dirty="0"/>
              <a:t>At least three letters required (some units require more)</a:t>
            </a:r>
          </a:p>
          <a:p>
            <a:pPr marL="690563" lvl="1" indent="-339725">
              <a:buClrTx/>
            </a:pPr>
            <a:r>
              <a:rPr lang="en-US" sz="3000" dirty="0"/>
              <a:t>R1, peer or aspirant peer institution, rank at least that being sought and preferably full professor</a:t>
            </a:r>
          </a:p>
          <a:p>
            <a:pPr marL="1147763" lvl="2" indent="-457200">
              <a:buClrTx/>
              <a:buFont typeface="Courier New" panose="02070309020205020404" pitchFamily="49" charset="0"/>
              <a:buChar char="o"/>
            </a:pPr>
            <a:r>
              <a:rPr lang="en-US" sz="2800" i="1"/>
              <a:t>Exceptions </a:t>
            </a:r>
            <a:r>
              <a:rPr lang="en-US" sz="2800" i="1" dirty="0"/>
              <a:t>must be pre-approved in writing by dean and VC</a:t>
            </a:r>
          </a:p>
          <a:p>
            <a:r>
              <a:rPr lang="en-US" sz="3200" dirty="0"/>
              <a:t>The department or college solicits the reviews</a:t>
            </a:r>
          </a:p>
          <a:p>
            <a:pPr marL="741363" lvl="1" indent="-342900">
              <a:buClrTx/>
            </a:pPr>
            <a:r>
              <a:rPr lang="en-US" sz="2800" dirty="0"/>
              <a:t>Sample solicitations online</a:t>
            </a:r>
          </a:p>
        </p:txBody>
      </p:sp>
    </p:spTree>
    <p:extLst>
      <p:ext uri="{BB962C8B-B14F-4D97-AF65-F5344CB8AC3E}">
        <p14:creationId xmlns:p14="http://schemas.microsoft.com/office/powerpoint/2010/main" val="1711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A781-7EDD-5E48-940B-635A7955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Internal Review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DF727-A30B-2F40-B808-510CD951E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949079"/>
              </p:ext>
            </p:extLst>
          </p:nvPr>
        </p:nvGraphicFramePr>
        <p:xfrm>
          <a:off x="1199356" y="2262187"/>
          <a:ext cx="9793288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644">
                  <a:extLst>
                    <a:ext uri="{9D8B030D-6E8A-4147-A177-3AD203B41FA5}">
                      <a16:colId xmlns:a16="http://schemas.microsoft.com/office/drawing/2014/main" val="3091903936"/>
                    </a:ext>
                  </a:extLst>
                </a:gridCol>
                <a:gridCol w="4896644">
                  <a:extLst>
                    <a:ext uri="{9D8B030D-6E8A-4147-A177-3AD203B41FA5}">
                      <a16:colId xmlns:a16="http://schemas.microsoft.com/office/drawing/2014/main" val="2210397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EVC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IANR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70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Department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Department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Chair/Head/Director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Chair/Head/Director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99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College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Dean(s)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6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College 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Council of Four IANR Deans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0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Executive Vice Chancellor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Vice Chancellor, IANR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4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Chancellor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Chancellor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02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7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0878-EE34-024A-B4A7-C8FDD209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Routing of Internal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DD8F-81F2-5340-B46A-7714B223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915" y="1817222"/>
            <a:ext cx="7884084" cy="4682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At each stage, a letter is written</a:t>
            </a:r>
          </a:p>
          <a:p>
            <a:pPr marL="693738" lvl="1" indent="-457200">
              <a:buClrTx/>
              <a:buFont typeface="Arial"/>
              <a:buChar char="•"/>
            </a:pPr>
            <a:r>
              <a:rPr lang="en-US" sz="3000" dirty="0"/>
              <a:t>Department Faculty Committee to Chair</a:t>
            </a:r>
          </a:p>
          <a:p>
            <a:pPr marL="693738" lvl="1" indent="-457200">
              <a:buClrTx/>
              <a:buFont typeface="Arial"/>
              <a:buChar char="•"/>
            </a:pPr>
            <a:r>
              <a:rPr lang="en-US" sz="3000" dirty="0"/>
              <a:t>Chair to Dean(s)</a:t>
            </a:r>
          </a:p>
          <a:p>
            <a:pPr marL="693738" lvl="1" indent="-457200">
              <a:buClrTx/>
              <a:buFont typeface="Arial"/>
              <a:buChar char="•"/>
            </a:pPr>
            <a:r>
              <a:rPr lang="en-US" sz="3000" dirty="0"/>
              <a:t>College Faculty Committee to Dean (IANR skips this)</a:t>
            </a:r>
          </a:p>
          <a:p>
            <a:pPr marL="693738" lvl="1" indent="-457200">
              <a:buClrTx/>
              <a:buFont typeface="Arial"/>
              <a:buChar char="•"/>
            </a:pPr>
            <a:r>
              <a:rPr lang="en-US" sz="3000" dirty="0"/>
              <a:t>Dean(s) to Vice Chancellor</a:t>
            </a:r>
          </a:p>
          <a:p>
            <a:pPr marL="693738" lvl="1" indent="-457200">
              <a:buClrTx/>
              <a:buFont typeface="Arial"/>
              <a:buChar char="•"/>
            </a:pPr>
            <a:r>
              <a:rPr lang="en-US" sz="3000" dirty="0"/>
              <a:t>Vice Chancellor to Chancellor</a:t>
            </a:r>
          </a:p>
          <a:p>
            <a:pPr marL="693738" lvl="1" indent="-457200">
              <a:buClrTx/>
              <a:buFont typeface="Arial"/>
              <a:buChar char="•"/>
            </a:pPr>
            <a:r>
              <a:rPr lang="en-US" sz="3000" dirty="0"/>
              <a:t>Chancellor to Board of Regents (information only)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361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At UNL, we are partnering with faculty for career-long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 members bring talents, abilities, and drive.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academic leadership teams provide environments in which faculty can thrive.</a:t>
            </a:r>
          </a:p>
        </p:txBody>
      </p:sp>
      <p:pic>
        <p:nvPicPr>
          <p:cNvPr id="5" name="Picture 4" descr="A group of people celebrating">
            <a:extLst>
              <a:ext uri="{FF2B5EF4-FFF2-40B4-BE49-F238E27FC236}">
                <a16:creationId xmlns:a16="http://schemas.microsoft.com/office/drawing/2014/main" id="{AC3C231B-7B9B-39D9-E34F-EBDD3FE19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745" y="1913509"/>
            <a:ext cx="5486400" cy="286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82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91" y="393224"/>
            <a:ext cx="8856451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Internal Reviews</a:t>
            </a:r>
            <a:br>
              <a:rPr lang="en-US" b="1" dirty="0"/>
            </a:br>
            <a:r>
              <a:rPr lang="en-US" b="1" dirty="0"/>
              <a:t>Evaluation Follows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255" y="1812639"/>
            <a:ext cx="8702964" cy="443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Each internal evaluation letter </a:t>
            </a:r>
            <a:r>
              <a:rPr lang="en-US" sz="3200" b="1" dirty="0">
                <a:solidFill>
                  <a:schemeClr val="tx1"/>
                </a:solidFill>
              </a:rPr>
              <a:t>must address all aspects </a:t>
            </a:r>
            <a:r>
              <a:rPr lang="en-US" sz="3200" dirty="0">
                <a:solidFill>
                  <a:schemeClr val="tx1"/>
                </a:solidFill>
              </a:rPr>
              <a:t>of the faculty member’s responsibility: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US" sz="2800" dirty="0">
                <a:solidFill>
                  <a:schemeClr val="tx1"/>
                </a:solidFill>
              </a:rPr>
              <a:t>Each area </a:t>
            </a:r>
            <a:r>
              <a:rPr lang="en-US" sz="2800" i="1" dirty="0">
                <a:solidFill>
                  <a:schemeClr val="tx1"/>
                </a:solidFill>
              </a:rPr>
              <a:t>(teaching, research, service, extension, administration) </a:t>
            </a:r>
            <a:r>
              <a:rPr lang="en-US" sz="2800" dirty="0">
                <a:solidFill>
                  <a:schemeClr val="tx1"/>
                </a:solidFill>
              </a:rPr>
              <a:t>in which the candidate has nonzero apportionment must be addressed</a:t>
            </a:r>
          </a:p>
          <a:p>
            <a:pPr lvl="1">
              <a:buClrTx/>
            </a:pPr>
            <a:r>
              <a:rPr lang="en-US" sz="3000" dirty="0">
                <a:solidFill>
                  <a:schemeClr val="tx1"/>
                </a:solidFill>
              </a:rPr>
              <a:t>Recommendations should take the </a:t>
            </a:r>
            <a:r>
              <a:rPr lang="en-US" sz="3000" b="1" dirty="0">
                <a:solidFill>
                  <a:schemeClr val="tx1"/>
                </a:solidFill>
              </a:rPr>
              <a:t>relative weights</a:t>
            </a:r>
            <a:r>
              <a:rPr lang="en-US" sz="3000" dirty="0">
                <a:solidFill>
                  <a:schemeClr val="tx1"/>
                </a:solidFill>
              </a:rPr>
              <a:t> of the different categories into account</a:t>
            </a:r>
            <a:endParaRPr lang="en-US" sz="3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EB7-F442-C14C-A341-4C227584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Internal Reviews:</a:t>
            </a:r>
            <a:br>
              <a:rPr lang="en-US" b="1" dirty="0"/>
            </a:br>
            <a:r>
              <a:rPr lang="en-US" b="1" dirty="0"/>
              <a:t>What happens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4AD3D-19A0-BB41-9378-B21CEF15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61" y="1763060"/>
            <a:ext cx="10797241" cy="4752041"/>
          </a:xfrm>
        </p:spPr>
        <p:txBody>
          <a:bodyPr>
            <a:normAutofit fontScale="92500" lnSpcReduction="10000"/>
          </a:bodyPr>
          <a:lstStyle/>
          <a:p>
            <a:pPr marL="392906"/>
            <a:r>
              <a:rPr lang="en-US" dirty="0"/>
              <a:t>The faculty member sees each internal review letter (possibly redacted).</a:t>
            </a:r>
          </a:p>
          <a:p>
            <a:pPr marL="392906"/>
            <a:r>
              <a:rPr lang="en-US" dirty="0"/>
              <a:t>If the recommendation is negative, the faculty member can request reconsideration.</a:t>
            </a:r>
          </a:p>
          <a:p>
            <a:pPr marL="392906"/>
            <a:r>
              <a:rPr lang="en-US" dirty="0"/>
              <a:t>Tenure considerations always complete the process – the chancellor makes the </a:t>
            </a:r>
            <a:r>
              <a:rPr lang="en-US" i="1" dirty="0"/>
              <a:t>decision</a:t>
            </a:r>
            <a:r>
              <a:rPr lang="en-US" dirty="0"/>
              <a:t>.</a:t>
            </a:r>
          </a:p>
          <a:p>
            <a:pPr marL="1376363" lvl="1" indent="-342900">
              <a:buClrTx/>
            </a:pPr>
            <a:r>
              <a:rPr lang="en-US" dirty="0"/>
              <a:t>Unless the candidate withdraws the file (which amounts to resigning the position).</a:t>
            </a:r>
          </a:p>
          <a:p>
            <a:pPr marL="1376363" lvl="1" indent="-342900">
              <a:buClrTx/>
            </a:pPr>
            <a:r>
              <a:rPr lang="en-US" dirty="0"/>
              <a:t>Exception: If the consideration is happening </a:t>
            </a:r>
            <a:r>
              <a:rPr lang="en-US" i="1" dirty="0"/>
              <a:t>before the mandatory review date </a:t>
            </a:r>
            <a:r>
              <a:rPr lang="en-US" dirty="0"/>
              <a:t>(“early tenure”), the candidate can withdraw the file without resigning the position.</a:t>
            </a:r>
          </a:p>
          <a:p>
            <a:pPr marL="392906"/>
            <a:r>
              <a:rPr lang="en-US" dirty="0"/>
              <a:t>Promotion-only considerations can stop early with negative recommendations:</a:t>
            </a:r>
          </a:p>
          <a:p>
            <a:pPr marL="1376363" lvl="1" indent="-342900">
              <a:buClrTx/>
            </a:pPr>
            <a:r>
              <a:rPr lang="en-US" dirty="0"/>
              <a:t>If the dean and college committee agree on a negative recommendation, the dean’s recommendation is the decision. (can appeal to the vice chancellor)</a:t>
            </a:r>
          </a:p>
          <a:p>
            <a:pPr marL="1376363" lvl="1" indent="-342900">
              <a:buClrTx/>
            </a:pPr>
            <a:r>
              <a:rPr lang="en-US" dirty="0"/>
              <a:t>If the vice chancellor and any previous reviewing party agree on a negative recommendation, the vice chancellor’s recommendation is the decision. (can appeal to the chancellor).</a:t>
            </a:r>
          </a:p>
        </p:txBody>
      </p:sp>
    </p:spTree>
    <p:extLst>
      <p:ext uri="{BB962C8B-B14F-4D97-AF65-F5344CB8AC3E}">
        <p14:creationId xmlns:p14="http://schemas.microsoft.com/office/powerpoint/2010/main" val="1572460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0878-EE34-024A-B4A7-C8FDD209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DD8F-81F2-5340-B46A-7714B223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30" y="1837766"/>
            <a:ext cx="11437471" cy="4848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Colleges/departments set their own deadlines to ensure that all files are submitted to the appropriate vice chancellor’s office by the appropriate deadlines.</a:t>
            </a:r>
          </a:p>
          <a:p>
            <a:r>
              <a:rPr lang="en-US" dirty="0"/>
              <a:t>IANR – all files due by November 15 </a:t>
            </a:r>
          </a:p>
          <a:p>
            <a:r>
              <a:rPr lang="en-US" dirty="0"/>
              <a:t>EVC Office – deadlines vary depending on the college and whether tenure is involved (between January 31 </a:t>
            </a:r>
            <a:r>
              <a:rPr lang="en-US"/>
              <a:t>and mid-March)</a:t>
            </a:r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Chancellor’s decisions communicated around March 31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252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4D0839-765B-41D8-04FE-F2EF8DFB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4497859"/>
            <a:ext cx="10695969" cy="706154"/>
          </a:xfrm>
        </p:spPr>
        <p:txBody>
          <a:bodyPr/>
          <a:lstStyle/>
          <a:p>
            <a:pPr algn="ctr"/>
            <a:r>
              <a:rPr lang="en-US" i="1" dirty="0"/>
              <a:t>Gala Event in Early May</a:t>
            </a:r>
          </a:p>
        </p:txBody>
      </p:sp>
      <p:pic>
        <p:nvPicPr>
          <p:cNvPr id="8" name="Picture Placeholder 7" descr="Celebration of Promotion and Tenure">
            <a:extLst>
              <a:ext uri="{FF2B5EF4-FFF2-40B4-BE49-F238E27FC236}">
                <a16:creationId xmlns:a16="http://schemas.microsoft.com/office/drawing/2014/main" id="{C58ECF80-4956-3840-46F4-DE1B803C87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28" b="3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926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71602"/>
            <a:ext cx="7848600" cy="974163"/>
          </a:xfrm>
        </p:spPr>
        <p:txBody>
          <a:bodyPr/>
          <a:lstStyle/>
          <a:p>
            <a:pPr algn="ctr"/>
            <a:r>
              <a:rPr lang="en-US" sz="6600" b="1" dirty="0"/>
              <a:t>Questions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DD23CA-5952-A552-590D-2CD5701BF8EE}"/>
              </a:ext>
            </a:extLst>
          </p:cNvPr>
          <p:cNvGraphicFramePr>
            <a:graphicFrameLocks noGrp="1"/>
          </p:cNvGraphicFramePr>
          <p:nvPr/>
        </p:nvGraphicFramePr>
        <p:xfrm>
          <a:off x="1872343" y="3423520"/>
          <a:ext cx="868244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Chris Marks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Rich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</a:rPr>
                        <a:t> Bischoff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Associate Vice Chancellor for Faculty Affairs, Office of the Executive Vice Chancellor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cmarks2@unl.edu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Associate Vice Chancellor,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Institute of Agriculture and Natural Resources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rbischoff2@unl.edu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68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rmAutofit/>
          </a:bodyPr>
          <a:lstStyle/>
          <a:p>
            <a:r>
              <a:rPr lang="en-US" b="1" dirty="0"/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Shared governance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/>
              <a:t>Faculty involvement is integral to the P&amp;T process.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hands reaching out to a building">
            <a:extLst>
              <a:ext uri="{FF2B5EF4-FFF2-40B4-BE49-F238E27FC236}">
                <a16:creationId xmlns:a16="http://schemas.microsoft.com/office/drawing/2014/main" id="{2C07105F-346D-C81B-3150-C2B2A877A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7" r="18690" b="1"/>
          <a:stretch/>
        </p:blipFill>
        <p:spPr>
          <a:xfrm>
            <a:off x="5784745" y="612775"/>
            <a:ext cx="5486400" cy="546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897811"/>
            <a:ext cx="9793817" cy="4167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2. Clarity in process and standards</a:t>
            </a:r>
          </a:p>
          <a:p>
            <a:pPr marL="739775"/>
            <a:r>
              <a:rPr lang="en-US" sz="3200" dirty="0"/>
              <a:t>The promotion and tenure process across campus is governed by the document</a:t>
            </a:r>
            <a:endParaRPr lang="en-US" sz="1200" dirty="0"/>
          </a:p>
          <a:p>
            <a:pPr marL="739775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tx2"/>
                </a:solidFill>
              </a:rPr>
              <a:t>Guidelines for the Evaluation of Faculty: Annual Evaluations, Promotion, and Tenure</a:t>
            </a:r>
          </a:p>
          <a:p>
            <a:pPr marL="739775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(Approved by the Faculty Senate, Chancellor and chief academic officers)</a:t>
            </a:r>
          </a:p>
          <a:p>
            <a:pPr marL="801688" indent="-457200"/>
            <a:r>
              <a:rPr lang="en-US" sz="3200" dirty="0">
                <a:solidFill>
                  <a:schemeClr val="tx1"/>
                </a:solidFill>
              </a:rPr>
              <a:t>Each of the colleges and the Institute have guidelines documents that operationalize the UNL guidelines.</a:t>
            </a:r>
          </a:p>
          <a:p>
            <a:pPr marL="457200" indent="-45720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1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94F89-49F3-0035-9ADB-6EF800D40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2974-E00A-1CF5-CE44-0D84A763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BEAFC-322F-152C-A391-B2994A91B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97811"/>
            <a:ext cx="9793817" cy="416771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200" dirty="0"/>
              <a:t>3. </a:t>
            </a:r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are evaluated on the work they are expected to be doing.</a:t>
            </a:r>
          </a:p>
          <a:p>
            <a:pPr marL="974725" lvl="0" indent="-514350">
              <a:buClr>
                <a:srgbClr val="000000">
                  <a:lumMod val="75000"/>
                  <a:lumOff val="25000"/>
                </a:srgbClr>
              </a:buClr>
              <a:buFont typeface="Arial" charset="0"/>
              <a:buChar char="•"/>
            </a:pPr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Evaluation is conducted in context of apportionment and pre-defined expectations. </a:t>
            </a:r>
          </a:p>
          <a:p>
            <a:pPr marL="1423987" lvl="0" indent="-457200">
              <a:buClr>
                <a:srgbClr val="000000">
                  <a:lumMod val="75000"/>
                  <a:lumOff val="25000"/>
                </a:srgb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Research, Teaching, Service, Extension, Administration</a:t>
            </a:r>
          </a:p>
          <a:p>
            <a:pPr marL="1423987" lvl="0" indent="-457200">
              <a:buClr>
                <a:srgbClr val="000000">
                  <a:lumMod val="75000"/>
                  <a:lumOff val="25000"/>
                </a:srgb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Originally set in offer letter and/or position description</a:t>
            </a:r>
          </a:p>
          <a:p>
            <a:pPr marL="1423987" lvl="0" indent="-457200">
              <a:buClr>
                <a:srgbClr val="000000">
                  <a:lumMod val="75000"/>
                  <a:lumOff val="25000"/>
                </a:srgb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Can change over time by mutual agreement</a:t>
            </a:r>
          </a:p>
          <a:p>
            <a:pPr marL="457200" indent="-45720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02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897811"/>
            <a:ext cx="9793817" cy="416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Shared governance</a:t>
            </a:r>
          </a:p>
          <a:p>
            <a:pPr marL="0" indent="0">
              <a:buNone/>
            </a:pPr>
            <a:r>
              <a:rPr lang="en-US" sz="3200" dirty="0"/>
              <a:t>2. Clarity in process and standards</a:t>
            </a:r>
          </a:p>
          <a:p>
            <a:pPr marL="457200" indent="-457200">
              <a:buNone/>
            </a:pPr>
            <a:r>
              <a:rPr lang="en-US" sz="3200" dirty="0"/>
              <a:t>3. Faculty are evaluated on the work they are expected to be doing.</a:t>
            </a:r>
          </a:p>
          <a:p>
            <a:pPr marL="0" indent="0">
              <a:buNone/>
            </a:pPr>
            <a:r>
              <a:rPr lang="en-US" sz="3200" dirty="0"/>
              <a:t>4. Consistency in results</a:t>
            </a:r>
          </a:p>
          <a:p>
            <a:pPr marL="0" indent="0">
              <a:buNone/>
            </a:pPr>
            <a:r>
              <a:rPr lang="en-US" sz="3200" dirty="0"/>
              <a:t>5. Candor in feedback</a:t>
            </a:r>
          </a:p>
          <a:p>
            <a:pPr marL="457200" indent="-45720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70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897811"/>
            <a:ext cx="9793817" cy="4167710"/>
          </a:xfrm>
        </p:spPr>
        <p:txBody>
          <a:bodyPr>
            <a:normAutofit/>
          </a:bodyPr>
          <a:lstStyle/>
          <a:p>
            <a:pPr marL="0" lvl="0" indent="0">
              <a:buClr>
                <a:srgbClr val="000000">
                  <a:lumMod val="75000"/>
                  <a:lumOff val="25000"/>
                </a:srgbClr>
              </a:buClr>
              <a:buNone/>
            </a:pPr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6. Eliminate surprises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3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annual evaluations, 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3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pre-tenure reviews, 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3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formal and informal mentoring, 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3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periodic reviews of associate professors.</a:t>
            </a:r>
          </a:p>
          <a:p>
            <a:pPr marL="0" lvl="0" indent="0">
              <a:buClr>
                <a:srgbClr val="000000">
                  <a:lumMod val="75000"/>
                  <a:lumOff val="25000"/>
                </a:srgbClr>
              </a:buClr>
              <a:buNone/>
            </a:pPr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7. Recognize bias in evaluation</a:t>
            </a:r>
          </a:p>
          <a:p>
            <a:pPr marL="0" lvl="0" indent="0">
              <a:buClr>
                <a:srgbClr val="000000">
                  <a:lumMod val="75000"/>
                  <a:lumOff val="25000"/>
                </a:srgbClr>
              </a:buClr>
              <a:buNone/>
            </a:pPr>
            <a:endParaRPr lang="en-US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8BCC-3A02-A143-9851-7522419A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Tenure Clock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9AD5-0C03-1A4D-A706-F80F44B4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Usual process</a:t>
            </a:r>
          </a:p>
          <a:p>
            <a:pPr lvl="1"/>
            <a:r>
              <a:rPr lang="en-US" dirty="0"/>
              <a:t>Faculty member requests via memo</a:t>
            </a:r>
          </a:p>
          <a:p>
            <a:pPr lvl="1"/>
            <a:r>
              <a:rPr lang="en-US" dirty="0"/>
              <a:t>Endorsements transmitted to chair, dean, vice chancellor via string of memos</a:t>
            </a:r>
          </a:p>
          <a:p>
            <a:pPr lvl="1"/>
            <a:r>
              <a:rPr lang="en-US" dirty="0"/>
              <a:t>Formal contract prepared and routed for signatures</a:t>
            </a:r>
          </a:p>
          <a:p>
            <a:r>
              <a:rPr lang="en-US" dirty="0"/>
              <a:t>COVID-19 Tenure Clock Extension Request Form (no justification needed)</a:t>
            </a:r>
          </a:p>
          <a:p>
            <a:pPr lvl="1"/>
            <a:r>
              <a:rPr lang="en-US" dirty="0"/>
              <a:t>Up to two years if in TT position before June 30, 2020; one year if start date between July 1, 2020 and June 30, 2021</a:t>
            </a:r>
          </a:p>
          <a:p>
            <a:pPr lvl="1"/>
            <a:r>
              <a:rPr lang="en-US" dirty="0"/>
              <a:t>Faculty member initiates</a:t>
            </a:r>
          </a:p>
          <a:p>
            <a:pPr lvl="1"/>
            <a:r>
              <a:rPr lang="en-US" dirty="0"/>
              <a:t>Acknowledgements transmitted to chair, dean, vice chancellor via signatures on form</a:t>
            </a:r>
          </a:p>
          <a:p>
            <a:pPr lvl="1"/>
            <a:r>
              <a:rPr lang="en-US" dirty="0"/>
              <a:t>Formal contract prepared and routed for signatures</a:t>
            </a:r>
          </a:p>
          <a:p>
            <a:pPr marL="952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9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075767"/>
            <a:ext cx="9789584" cy="1255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Preparing the File:</a:t>
            </a:r>
            <a:br>
              <a:rPr lang="en-US" sz="4400" b="1" dirty="0"/>
            </a:br>
            <a:r>
              <a:rPr lang="en-US" sz="4400" b="1" dirty="0"/>
              <a:t>The Documentation Request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32637" y="3188349"/>
            <a:ext cx="795852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3600" dirty="0"/>
              <a:t>Administrative Section</a:t>
            </a:r>
          </a:p>
          <a:p>
            <a:pPr marL="285750" indent="-285750" algn="ctr">
              <a:buFont typeface="Arial"/>
              <a:buChar char="•"/>
            </a:pPr>
            <a:r>
              <a:rPr lang="en-US" sz="3600" dirty="0"/>
              <a:t>Candidate Section</a:t>
            </a:r>
          </a:p>
          <a:p>
            <a:pPr marL="285750" indent="-285750" algn="ctr">
              <a:buFont typeface="Arial"/>
              <a:buChar char="•"/>
            </a:pPr>
            <a:r>
              <a:rPr lang="en-US" sz="3600" dirty="0"/>
              <a:t>Appendices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i="1" dirty="0"/>
              <a:t>Note: IANR and the Colleges may require additional information.</a:t>
            </a:r>
            <a:r>
              <a:rPr lang="en-US" sz="2400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285E7D-7E3E-B082-7F19-A018348FB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53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D00ACC41B174FACB5A959782C72C5" ma:contentTypeVersion="14" ma:contentTypeDescription="Create a new document." ma:contentTypeScope="" ma:versionID="3962de7360f3cf10cd1142ee4936957d">
  <xsd:schema xmlns:xsd="http://www.w3.org/2001/XMLSchema" xmlns:xs="http://www.w3.org/2001/XMLSchema" xmlns:p="http://schemas.microsoft.com/office/2006/metadata/properties" xmlns:ns3="8bb84277-e77f-488e-95b0-4cee4817fc26" xmlns:ns4="25beb0f1-0f61-4005-811a-fa195dbb0cfe" targetNamespace="http://schemas.microsoft.com/office/2006/metadata/properties" ma:root="true" ma:fieldsID="2b16eefb313001d35cc5f89ed07e7dde" ns3:_="" ns4:_="">
    <xsd:import namespace="8bb84277-e77f-488e-95b0-4cee4817fc26"/>
    <xsd:import namespace="25beb0f1-0f61-4005-811a-fa195dbb0c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84277-e77f-488e-95b0-4cee4817f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eb0f1-0f61-4005-811a-fa195dbb0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3000E1-06C4-4424-99DD-172815E9C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84277-e77f-488e-95b0-4cee4817fc26"/>
    <ds:schemaRef ds:uri="25beb0f1-0f61-4005-811a-fa195dbb0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ED1169-5B2C-458D-B548-46E41A3AAE91}">
  <ds:schemaRefs>
    <ds:schemaRef ds:uri="http://purl.org/dc/terms/"/>
    <ds:schemaRef ds:uri="http://purl.org/dc/dcmitype/"/>
    <ds:schemaRef ds:uri="http://schemas.openxmlformats.org/package/2006/metadata/core-properties"/>
    <ds:schemaRef ds:uri="8bb84277-e77f-488e-95b0-4cee4817fc2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25beb0f1-0f61-4005-811a-fa195dbb0cfe"/>
  </ds:schemaRefs>
</ds:datastoreItem>
</file>

<file path=customXml/itemProps3.xml><?xml version="1.0" encoding="utf-8"?>
<ds:datastoreItem xmlns:ds="http://schemas.openxmlformats.org/officeDocument/2006/customXml" ds:itemID="{B257859D-91FC-422A-BBA1-26D59DEFD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4078</TotalTime>
  <Words>1286</Words>
  <Application>Microsoft Office PowerPoint</Application>
  <PresentationFormat>Widescreen</PresentationFormat>
  <Paragraphs>158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Brush Script MT</vt:lpstr>
      <vt:lpstr>Calibri</vt:lpstr>
      <vt:lpstr>Calisto MT</vt:lpstr>
      <vt:lpstr>Courier New</vt:lpstr>
      <vt:lpstr>Wingdings</vt:lpstr>
      <vt:lpstr>Capital</vt:lpstr>
      <vt:lpstr>Promotion and Tenure Workshop </vt:lpstr>
      <vt:lpstr>At UNL, we are partnering with faculty for career-long success </vt:lpstr>
      <vt:lpstr>Guiding Principles</vt:lpstr>
      <vt:lpstr>Guiding Principles (2)</vt:lpstr>
      <vt:lpstr>Guiding Principles (3)</vt:lpstr>
      <vt:lpstr>Guiding Principles (4)</vt:lpstr>
      <vt:lpstr>Guiding Principles (5)</vt:lpstr>
      <vt:lpstr>Tenure Clock Extensions</vt:lpstr>
      <vt:lpstr>Preparing the File: The Documentation Request</vt:lpstr>
      <vt:lpstr>Administrative Section</vt:lpstr>
      <vt:lpstr>Candidate Section</vt:lpstr>
      <vt:lpstr>Appendices</vt:lpstr>
      <vt:lpstr>Electronic Submission</vt:lpstr>
      <vt:lpstr>Tips for the Year before Submitting</vt:lpstr>
      <vt:lpstr>Waiver Form</vt:lpstr>
      <vt:lpstr>Reviews</vt:lpstr>
      <vt:lpstr>External Reviews</vt:lpstr>
      <vt:lpstr>Stages of Internal Review</vt:lpstr>
      <vt:lpstr>Routing of Internal Reviews</vt:lpstr>
      <vt:lpstr>Internal Reviews Evaluation Follows Apportionment</vt:lpstr>
      <vt:lpstr>Internal Reviews: What happens next?</vt:lpstr>
      <vt:lpstr>Timeline</vt:lpstr>
      <vt:lpstr>Gala Event in Early May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and Tenure Workshop</dc:title>
  <dc:creator>Judy Walker</dc:creator>
  <cp:lastModifiedBy>Justina Clark</cp:lastModifiedBy>
  <cp:revision>48</cp:revision>
  <cp:lastPrinted>2019-03-06T19:48:18Z</cp:lastPrinted>
  <dcterms:created xsi:type="dcterms:W3CDTF">2019-03-05T22:08:57Z</dcterms:created>
  <dcterms:modified xsi:type="dcterms:W3CDTF">2025-03-03T16:22:10Z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0x010100179D00ACC41B174FACB5A959782C72C5</vt:lpwstr>
  </property>
</Properties>
</file>